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64" r:id="rId5"/>
    <p:sldId id="260" r:id="rId6"/>
    <p:sldId id="261" r:id="rId7"/>
    <p:sldId id="262" r:id="rId8"/>
    <p:sldId id="263" r:id="rId9"/>
    <p:sldId id="265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64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8475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456270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2445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096699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405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593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21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92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14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4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45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95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64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02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06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33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Cyril_a_Metod%C4%9Bj" TargetMode="External"/><Relationship Id="rId2" Type="http://schemas.openxmlformats.org/officeDocument/2006/relationships/hyperlink" Target="https://cs.wikipedia.org/wiki/Den_slovansk%C3%BDch_v%C4%9Brozv%C4%9Bst%C5%AF_Cyrila_a_Metod%C4%9Bj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s.wikipedia.org/wiki/Jan_Hus" TargetMode="External"/><Relationship Id="rId4" Type="http://schemas.openxmlformats.org/officeDocument/2006/relationships/hyperlink" Target="https://cs.wikipedia.org/wiki/Den_up%C3%A1len%C3%AD_mistra_Jana_Hus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6730D5-3C9F-4226-B572-59507A3C5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53" y="721399"/>
            <a:ext cx="10120544" cy="3255264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Century Gothic" panose="020B0502020202020204" pitchFamily="34" charset="0"/>
              </a:rPr>
              <a:t>Den slovanských věrozvěstů Cyrila </a:t>
            </a:r>
            <a:br>
              <a:rPr lang="cs-CZ" sz="3600" dirty="0">
                <a:latin typeface="Century Gothic" panose="020B0502020202020204" pitchFamily="34" charset="0"/>
              </a:rPr>
            </a:br>
            <a:r>
              <a:rPr lang="cs-CZ" sz="3600" dirty="0">
                <a:latin typeface="Century Gothic" panose="020B0502020202020204" pitchFamily="34" charset="0"/>
              </a:rPr>
              <a:t>a Metoděje a Den upálení mistra Jana Husa </a:t>
            </a:r>
            <a:br>
              <a:rPr lang="cs-CZ" sz="3600" dirty="0">
                <a:latin typeface="Century Gothic" panose="020B0502020202020204" pitchFamily="34" charset="0"/>
              </a:rPr>
            </a:br>
            <a:endParaRPr lang="cs-CZ" sz="3600" dirty="0">
              <a:latin typeface="Century Gothic" panose="020B0502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2DD1E62-0204-4390-8A9D-4B0BBFAC8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7606" y="4918820"/>
            <a:ext cx="7315200" cy="914400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  <a:latin typeface="Century Gothic" panose="020B0502020202020204" pitchFamily="34" charset="0"/>
              </a:rPr>
              <a:t>Vypracovala : Alžběta Zvolánková</a:t>
            </a:r>
          </a:p>
        </p:txBody>
      </p:sp>
      <p:pic>
        <p:nvPicPr>
          <p:cNvPr id="17" name="Nahraný zvuk">
            <a:hlinkClick r:id="" action="ppaction://media"/>
            <a:extLst>
              <a:ext uri="{FF2B5EF4-FFF2-40B4-BE49-F238E27FC236}">
                <a16:creationId xmlns:a16="http://schemas.microsoft.com/office/drawing/2014/main" id="{976110D6-012C-4265-BF06-536600AFAF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4"/>
    </mc:Choice>
    <mc:Fallback xmlns="">
      <p:transition spd="slow" advTm="110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0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457E5E-964C-4E43-A1C4-A54556EF6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 </a:t>
            </a: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DF3A6F-EE08-43D6-B083-8214EBD3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hlinkClick r:id="rId2"/>
              </a:rPr>
              <a:t>https://cs.wikipedia.org/wiki/Den_slovansk%C3%BDch_v%C4%9Brozv%C4%9Bst%C5%AF_Cyrila_a_Metod%C4%9Bje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hlinkClick r:id="rId3"/>
              </a:rPr>
              <a:t>https://cs.wikipedia.org/wiki/Cyril_a_Metod%C4%9Bj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hlinkClick r:id="rId4"/>
              </a:rPr>
              <a:t>https://cs.wikipedia.org/wiki/Den_up%C3%A1len%C3%AD_mistra_Jana_Husa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>
                <a:hlinkClick r:id="rId5"/>
              </a:rPr>
              <a:t>https://cs.wikipedia.org/wiki/Jan_Hus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3374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0FBF19-15AF-4F74-8F67-CB94FF42D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316405">
            <a:off x="1023563" y="231238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cs-CZ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Děkuji za pozornost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AA61D15-FB04-45AD-8354-ED7E3BAA9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55008" y="3671888"/>
            <a:ext cx="2323851" cy="2632229"/>
          </a:xfrm>
          <a:prstGeom prst="rect">
            <a:avLst/>
          </a:prstGeom>
        </p:spPr>
      </p:pic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9F72022A-8377-4DE0-9812-0D6DA3CEAD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6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F8507-50FA-4502-9C5F-105AE8FE1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08" y="356051"/>
            <a:ext cx="9920891" cy="4601183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Century Gothic" panose="020B0502020202020204" pitchFamily="34" charset="0"/>
              </a:rPr>
              <a:t>Den slovanských věrozvěstů Cyrila a Metoděje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66D75E-CF8C-4EC5-9302-6464BC7BC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508" y="1055111"/>
            <a:ext cx="7315200" cy="51206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entury Gothic" panose="020B0502020202020204" pitchFamily="34" charset="0"/>
              </a:rPr>
              <a:t>Státní svátek, který se slaví 5.července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entury Gothic" panose="020B0502020202020204" pitchFamily="34" charset="0"/>
              </a:rPr>
              <a:t>Slaví se jako připomenutí výročí příchodu v roce  863 na Velkou Moravu.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15" name="Nahraný zvuk">
            <a:hlinkClick r:id="" action="ppaction://media"/>
            <a:extLst>
              <a:ext uri="{FF2B5EF4-FFF2-40B4-BE49-F238E27FC236}">
                <a16:creationId xmlns:a16="http://schemas.microsoft.com/office/drawing/2014/main" id="{65913DEB-55F1-4D61-B398-831BD514EE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CDC6771-8CC8-4BAE-8793-26BC1C48A4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022" y="2543868"/>
            <a:ext cx="3429000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7EFDA256-CEF5-46A9-85B7-DFCBD3487E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1536" y="2600325"/>
            <a:ext cx="2971800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867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2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3E657D-206C-4C87-B3B2-4CB6A9F59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entury Gothic" panose="020B0502020202020204" pitchFamily="34" charset="0"/>
              </a:rPr>
              <a:t>Slavení svátku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5BF1FB-87C2-485D-8DC6-387C3F3F2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8732996" cy="51206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entury Gothic" panose="020B0502020202020204" pitchFamily="34" charset="0"/>
              </a:rPr>
              <a:t>Česko i Slovensko slaví svátek 5. července, stejně tak i římští katolíci v některých zemích.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entury Gothic" panose="020B0502020202020204" pitchFamily="34" charset="0"/>
              </a:rPr>
              <a:t>Poprvé na tento den na žádost olomouckého arcibiskupa, oslaveny tisíciletého výročí příchodu Cyrila a Metoděje (863).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entury Gothic" panose="020B0502020202020204" pitchFamily="34" charset="0"/>
              </a:rPr>
              <a:t>Slovanské pravoslavné církve mají vlastní den 11. května, kdy podle tradice Cyril a Metoděj ze Soluně na Velkou Moravu přišli.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entury Gothic" panose="020B0502020202020204" pitchFamily="34" charset="0"/>
              </a:rPr>
              <a:t>Historicky doloženo je to, že se to stalo na jaře roku 863.</a:t>
            </a:r>
          </a:p>
          <a:p>
            <a:endParaRPr lang="cs-CZ" dirty="0">
              <a:latin typeface="Century Gothic" panose="020B0502020202020204" pitchFamily="34" charset="0"/>
            </a:endParaRPr>
          </a:p>
          <a:p>
            <a:endParaRPr lang="cs-CZ" dirty="0">
              <a:latin typeface="Century Gothic" panose="020B0502020202020204" pitchFamily="34" charset="0"/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Nahraný zvuk">
            <a:hlinkClick r:id="" action="ppaction://media"/>
            <a:extLst>
              <a:ext uri="{FF2B5EF4-FFF2-40B4-BE49-F238E27FC236}">
                <a16:creationId xmlns:a16="http://schemas.microsoft.com/office/drawing/2014/main" id="{D733B6D6-A2C2-4353-9310-8FBD443FB7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2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00"/>
    </mc:Choice>
    <mc:Fallback xmlns="">
      <p:transition spd="slow" advTm="5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2536C7-2118-41DA-B7D9-B9C81F2FE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entury Gothic" panose="020B0502020202020204" pitchFamily="34" charset="0"/>
              </a:rPr>
              <a:t>Cyril a  Metoděj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0E510F-0CCD-4061-A8EC-246F53011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Century Gothic" panose="020B0502020202020204" pitchFamily="34" charset="0"/>
              </a:rPr>
              <a:t>Svatý Cyril a Metoděj byli bratři ze Soluně, kteří na Velké Moravě prosadili staroslovenštinu.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Century Gothic" panose="020B0502020202020204" pitchFamily="34" charset="0"/>
              </a:rPr>
              <a:t>Cyril vytvořil písmo hlaholice.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Century Gothic" panose="020B0502020202020204" pitchFamily="34" charset="0"/>
              </a:rPr>
              <a:t>V roce 1981 je Jan Pavel II. prohlásil </a:t>
            </a:r>
            <a:r>
              <a:rPr lang="cs-CZ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spolupatrony</a:t>
            </a:r>
            <a:r>
              <a:rPr lang="cs-CZ" dirty="0">
                <a:solidFill>
                  <a:schemeClr val="tx1"/>
                </a:solidFill>
                <a:latin typeface="Century Gothic" panose="020B0502020202020204" pitchFamily="34" charset="0"/>
              </a:rPr>
              <a:t> Evropy.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Century Gothic" panose="020B0502020202020204" pitchFamily="34" charset="0"/>
              </a:rPr>
              <a:t>Jsou hlavními patrony Moravy.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Century Gothic" panose="020B0502020202020204" pitchFamily="34" charset="0"/>
              </a:rPr>
              <a:t>Metoděj byl starší než Cyril.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E5BD135-B318-4EB7-A94F-FBA778E50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998" y="3823866"/>
            <a:ext cx="3473277" cy="27297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Nahraný zvuk">
            <a:hlinkClick r:id="" action="ppaction://media"/>
            <a:extLst>
              <a:ext uri="{FF2B5EF4-FFF2-40B4-BE49-F238E27FC236}">
                <a16:creationId xmlns:a16="http://schemas.microsoft.com/office/drawing/2014/main" id="{47518D14-B1B0-4BEE-B779-56D85D9C10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4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0"/>
    </mc:Choice>
    <mc:Fallback xmlns="">
      <p:transition spd="slow" advTm="3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A3A5F9-07CF-4154-902E-54E737D41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Pozvání na Moravu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07A4C0-6C4C-4360-A28E-3E050F042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entury Gothic" panose="020B0502020202020204" pitchFamily="34" charset="0"/>
              </a:rPr>
              <a:t>V roce 862 vyslal kníže Velké Moravy poselstvo k byzantskému císaři Michaelu III.  žádost o vyslání biskupa a učitele.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entury Gothic" panose="020B0502020202020204" pitchFamily="34" charset="0"/>
              </a:rPr>
              <a:t>Kníže Rostislav se obával politického a náboženského vlivu, tak nechal franské kněze vyhnat. Morava tedy postrádala dostatek duchovních.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entury Gothic" panose="020B0502020202020204" pitchFamily="34" charset="0"/>
              </a:rPr>
              <a:t>Rozhodli se Rostislavovi částečně vyhovět a tak byli vybráni Konstantin (Cyril) a Metoděj.</a:t>
            </a: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  <a:p>
            <a:endParaRPr lang="cs-CZ" dirty="0"/>
          </a:p>
        </p:txBody>
      </p:sp>
      <p:pic>
        <p:nvPicPr>
          <p:cNvPr id="5" name="Nahraný zvuk">
            <a:hlinkClick r:id="" action="ppaction://media"/>
            <a:extLst>
              <a:ext uri="{FF2B5EF4-FFF2-40B4-BE49-F238E27FC236}">
                <a16:creationId xmlns:a16="http://schemas.microsoft.com/office/drawing/2014/main" id="{165B3F5F-98EF-428A-B144-E8CD62AF4E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8470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8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2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06D8F0-7907-48AA-8692-14DEE9722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Velké Moravě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F0A82C-3518-4A25-B06C-553C2AC77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entury Gothic" panose="020B0502020202020204" pitchFamily="34" charset="0"/>
              </a:rPr>
              <a:t>Dorazili na Velkou Moravu v roce 863.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entury Gothic" panose="020B0502020202020204" pitchFamily="34" charset="0"/>
              </a:rPr>
              <a:t>Zavedení nové slovanské liturgie a užívání staroslovenština při kázání a výuce.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entury Gothic" panose="020B0502020202020204" pitchFamily="34" charset="0"/>
              </a:rPr>
              <a:t>Sestavili také Zákon </a:t>
            </a:r>
            <a:r>
              <a:rPr lang="cs-CZ" dirty="0" err="1">
                <a:latin typeface="Century Gothic" panose="020B0502020202020204" pitchFamily="34" charset="0"/>
              </a:rPr>
              <a:t>sudnyj</a:t>
            </a:r>
            <a:r>
              <a:rPr lang="cs-CZ" dirty="0">
                <a:latin typeface="Century Gothic" panose="020B0502020202020204" pitchFamily="34" charset="0"/>
              </a:rPr>
              <a:t> </a:t>
            </a:r>
            <a:r>
              <a:rPr lang="cs-CZ" dirty="0" err="1">
                <a:latin typeface="Century Gothic" panose="020B0502020202020204" pitchFamily="34" charset="0"/>
              </a:rPr>
              <a:t>ljudem</a:t>
            </a:r>
            <a:r>
              <a:rPr lang="cs-CZ" dirty="0">
                <a:latin typeface="Century Gothic" panose="020B0502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entury Gothic" panose="020B0502020202020204" pitchFamily="34" charset="0"/>
              </a:rPr>
              <a:t>V roce 864 napadl Ludvík II. Němec Velkomoravskou říši a kníže Rostislav, obležen na Děvíně, byl nucen přiznat vazalství vůči Východofranské říši a umožnit návrat latinským kněžím.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entury Gothic" panose="020B0502020202020204" pitchFamily="34" charset="0"/>
              </a:rPr>
              <a:t>Brzy po jejich příchodu zpět do země došlo ke svárům dvou koncepcí, latinské a staroslověnské.</a:t>
            </a:r>
          </a:p>
        </p:txBody>
      </p:sp>
      <p:pic>
        <p:nvPicPr>
          <p:cNvPr id="5" name="Nahraný zvuk">
            <a:hlinkClick r:id="" action="ppaction://media"/>
            <a:extLst>
              <a:ext uri="{FF2B5EF4-FFF2-40B4-BE49-F238E27FC236}">
                <a16:creationId xmlns:a16="http://schemas.microsoft.com/office/drawing/2014/main" id="{A9FB689B-12F0-46C3-B899-0265BDF856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83922" y="110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8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00"/>
    </mc:Choice>
    <mc:Fallback xmlns="">
      <p:transition spd="slow" advTm="6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678881-747C-4D8A-A31A-A708DF178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Den upálení mistra Jana Husa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DD814C-4F57-4314-ABB5-8A8733144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entury Gothic" panose="020B0502020202020204" pitchFamily="34" charset="0"/>
              </a:rPr>
              <a:t>Je státní svátek České republiky, který se každoročně slaví 6. července.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entury Gothic" panose="020B0502020202020204" pitchFamily="34" charset="0"/>
              </a:rPr>
              <a:t>Slaví se jako připomenutí upálení kněze Mistra Jana Husa.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8636B2B-7AAC-4822-B89B-FD25FF9A3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150" y="2357437"/>
            <a:ext cx="6172200" cy="3990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Nahraný zvuk">
            <a:hlinkClick r:id="" action="ppaction://media"/>
            <a:extLst>
              <a:ext uri="{FF2B5EF4-FFF2-40B4-BE49-F238E27FC236}">
                <a16:creationId xmlns:a16="http://schemas.microsoft.com/office/drawing/2014/main" id="{765259AD-7418-46A4-84AD-9E0F120FBE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8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2A0E3E-8761-473F-BAC0-AB1BDE837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Slavení svátku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FC4F6D-BF8B-4409-BD29-348D9A3CF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entury Gothic" panose="020B0502020202020204" pitchFamily="34" charset="0"/>
              </a:rPr>
              <a:t>V roce 1925 se stalo jeho upálení památným dnem.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entury Gothic" panose="020B0502020202020204" pitchFamily="34" charset="0"/>
              </a:rPr>
              <a:t>V roce 2000 se stal i českým státním svátkem.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entury Gothic" panose="020B0502020202020204" pitchFamily="34" charset="0"/>
              </a:rPr>
              <a:t>Pro církev československou husitskou je jeho smrt největším svátkem.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entury Gothic" panose="020B0502020202020204" pitchFamily="34" charset="0"/>
              </a:rPr>
              <a:t>Jan Hus bývá hodnocen jako předchůdce protestantské reformace.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entury Gothic" panose="020B0502020202020204" pitchFamily="34" charset="0"/>
              </a:rPr>
              <a:t>V 19. století začal být vnímán jako jedna z postav českých dějin.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entury Gothic" panose="020B0502020202020204" pitchFamily="34" charset="0"/>
              </a:rPr>
              <a:t>Jako státní svátek bylo upálení Jana Husa vyhlášeno až v roce 1990.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entury Gothic" panose="020B0502020202020204" pitchFamily="34" charset="0"/>
            </a:endParaRPr>
          </a:p>
        </p:txBody>
      </p:sp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F65B65E9-251F-4EC7-A66D-78CAC104C2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BD5B6B-DCD5-4E38-92FE-595BB4FD0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entury Gothic" panose="020B0502020202020204" pitchFamily="34" charset="0"/>
              </a:rPr>
              <a:t>Mistr Jan Hus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60DEE8-0D47-4038-8C34-74ECEF3B4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4219575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entury Gothic" panose="020B0502020202020204" pitchFamily="34" charset="0"/>
              </a:rPr>
              <a:t>Byl římskokatolický kněz, český středověký náboženský myslitel, vysokoškolský pedagog, reformátor a kazatel.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entury Gothic" panose="020B0502020202020204" pitchFamily="34" charset="0"/>
              </a:rPr>
              <a:t>Od roku 1398 vyučoval na pražské univerzitě a v letech 1409 – 1410 jejím rektorem.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entury Gothic" panose="020B0502020202020204" pitchFamily="34" charset="0"/>
              </a:rPr>
              <a:t>Kritizoval mravní úpadek, kde byla katolická církev.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entury Gothic" panose="020B0502020202020204" pitchFamily="34" charset="0"/>
              </a:rPr>
              <a:t>Katolická církev ho označila za kacíře, jeho učení za herezi, a vyloučila jej (1411).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entury Gothic" panose="020B0502020202020204" pitchFamily="34" charset="0"/>
              </a:rPr>
              <a:t>Římský král mu zaručil bezpečný příchod na kostnický koncil, aby se tam očistil ze všech nařčení.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entury Gothic" panose="020B0502020202020204" pitchFamily="34" charset="0"/>
              </a:rPr>
              <a:t>Byl však odsouzen jako kacíř, a následně byl vydán světské moci k upálení na hranici, když odmítl odvolat své učení.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entury Gothic" panose="020B0502020202020204" pitchFamily="34" charset="0"/>
              </a:rPr>
              <a:t>V roce 1999 prohlásil papež Jan Pavel II. to, že lituje kruté smrti Jana Husa.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entury Gothic" panose="020B0502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FE13D46-5D25-4B63-B9DB-1C0102269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002" y="1009650"/>
            <a:ext cx="2842111" cy="4219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Nahraný zvuk">
            <a:hlinkClick r:id="" action="ppaction://media"/>
            <a:extLst>
              <a:ext uri="{FF2B5EF4-FFF2-40B4-BE49-F238E27FC236}">
                <a16:creationId xmlns:a16="http://schemas.microsoft.com/office/drawing/2014/main" id="{12DD6A08-3486-428A-8787-928D1114EE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5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0"/>
    </mc:Choice>
    <mc:Fallback xmlns="">
      <p:transition spd="slow" advTm="7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694</TotalTime>
  <Words>633</Words>
  <Application>Microsoft Office PowerPoint</Application>
  <PresentationFormat>Širokoúhlá obrazovka</PresentationFormat>
  <Paragraphs>52</Paragraphs>
  <Slides>11</Slides>
  <Notes>0</Notes>
  <HiddenSlides>0</HiddenSlides>
  <MMClips>10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Trebuchet MS</vt:lpstr>
      <vt:lpstr>Wingdings 3</vt:lpstr>
      <vt:lpstr>Fazeta</vt:lpstr>
      <vt:lpstr>Den slovanských věrozvěstů Cyrila  a Metoděje a Den upálení mistra Jana Husa  </vt:lpstr>
      <vt:lpstr>Den slovanských věrozvěstů Cyrila a Metoděje</vt:lpstr>
      <vt:lpstr>Slavení svátku</vt:lpstr>
      <vt:lpstr>Cyril a  Metoděj</vt:lpstr>
      <vt:lpstr>Pozvání na Moravu</vt:lpstr>
      <vt:lpstr>Na Velké Moravě</vt:lpstr>
      <vt:lpstr>Den upálení mistra Jana Husa</vt:lpstr>
      <vt:lpstr>Slavení svátku</vt:lpstr>
      <vt:lpstr>Mistr Jan Hus</vt:lpstr>
      <vt:lpstr>Zdroje   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slovanských věrozvěstů Cyrila a Metoděje a Den upálení mistra Jana Husa</dc:title>
  <dc:creator>Alžběta Zvolánková</dc:creator>
  <cp:lastModifiedBy>Dostálková</cp:lastModifiedBy>
  <cp:revision>17</cp:revision>
  <dcterms:created xsi:type="dcterms:W3CDTF">2020-06-14T05:51:29Z</dcterms:created>
  <dcterms:modified xsi:type="dcterms:W3CDTF">2020-06-22T21:27:55Z</dcterms:modified>
</cp:coreProperties>
</file>