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2" r:id="rId1"/>
    <p:sldMasterId id="214748375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B5AE13-B0B8-446A-A168-BB1D04C8C49A}" v="3274" dt="2020-05-15T07:17:21.613"/>
    <p1510:client id="{A8E85075-8443-9D28-6A59-E5054F033BA3}" v="1054" dt="2020-05-15T08:54:41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3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6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3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48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49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02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24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72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9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56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48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96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84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7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9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0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0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3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5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7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3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2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71" r:id="rId5"/>
    <p:sldLayoutId id="2147483772" r:id="rId6"/>
    <p:sldLayoutId id="2147483777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7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1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placeofbrightness.blogspot.com/2014/04/strength-and-honor-adventures-in.html" TargetMode="External"/><Relationship Id="rId7" Type="http://schemas.openxmlformats.org/officeDocument/2006/relationships/hyperlink" Target="http://artpower-ana.blogspot.com/2015/12/arte-y-cine-gladiador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tcatmon.com/wiki/%EC%BD%A4%EB%AA%A8%EB%91%90%EC%8A%A4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rewminate.com/savage-gladiators-vs-civilized-amateurs-rome-and-athens-in-american-sports-culture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Colosseum_in_Rome,_Italy_-_April_2007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usingsfromus.com/gladiator-what-we-do-in-life-echoes-in-eternity-13530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F0B6B76-B475-46C5-B1F2-216909D34A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" b="15589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cs-CZ" sz="10800">
                <a:solidFill>
                  <a:schemeClr val="bg1"/>
                </a:solidFill>
                <a:cs typeface="Calibri Light"/>
              </a:rPr>
              <a:t>FILM GLADIÁTOR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JAN FORMÁNEK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6" descr="Obsah obrázku osoba, exteriér, muž, budova&#10;&#10;Popis vygenerovaný s velmi vysokou mírou spolehlivosti">
            <a:extLst>
              <a:ext uri="{FF2B5EF4-FFF2-40B4-BE49-F238E27FC236}">
                <a16:creationId xmlns:a16="http://schemas.microsoft.com/office/drawing/2014/main" id="{32C93681-572B-4065-BFC9-5142F842BC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375" r="15375"/>
          <a:stretch/>
        </p:blipFill>
        <p:spPr>
          <a:xfrm>
            <a:off x="3793813" y="744344"/>
            <a:ext cx="4627646" cy="462764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9" name="Obrázek 9" descr="Obsah obrázku osoba, budova, muž, vsedě&#10;&#10;Popis vygenerovaný s velmi vysokou mírou spolehlivosti">
            <a:extLst>
              <a:ext uri="{FF2B5EF4-FFF2-40B4-BE49-F238E27FC236}">
                <a16:creationId xmlns:a16="http://schemas.microsoft.com/office/drawing/2014/main" id="{730DF9F2-9B7C-498E-9E51-168585FE2B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2496" r="23248" b="2"/>
          <a:stretch/>
        </p:blipFill>
        <p:spPr>
          <a:xfrm>
            <a:off x="1319706" y="1757695"/>
            <a:ext cx="2590737" cy="292695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4" name="Obrázek 15" descr="Obsah obrázku osoba, interiér, hledání, bílá&#10;&#10;Popis vygenerovaný s velmi vysokou mírou spolehlivosti">
            <a:extLst>
              <a:ext uri="{FF2B5EF4-FFF2-40B4-BE49-F238E27FC236}">
                <a16:creationId xmlns:a16="http://schemas.microsoft.com/office/drawing/2014/main" id="{B4879FBC-0CD3-409B-9DC0-DCE6E2CE09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1625" r="6376" b="1"/>
          <a:stretch/>
        </p:blipFill>
        <p:spPr>
          <a:xfrm>
            <a:off x="8297994" y="1757695"/>
            <a:ext cx="2577829" cy="292695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B24ADE6-85A9-4433-BA49-83E31AF99A48}"/>
              </a:ext>
            </a:extLst>
          </p:cNvPr>
          <p:cNvSpPr txBox="1"/>
          <p:nvPr/>
        </p:nvSpPr>
        <p:spPr>
          <a:xfrm>
            <a:off x="1451056" y="841363"/>
            <a:ext cx="3734014" cy="63317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Rok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výroby</a:t>
            </a:r>
            <a:r>
              <a:rPr lang="en-US" sz="3600" b="1" dirty="0">
                <a:latin typeface="+mj-lt"/>
                <a:ea typeface="+mj-ea"/>
                <a:cs typeface="+mj-cs"/>
              </a:rPr>
              <a:t>:  2000</a:t>
            </a:r>
            <a:endParaRPr lang="en-US" dirty="0"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0C12D5F-E19D-45C3-8493-8FDBDE177D91}"/>
              </a:ext>
            </a:extLst>
          </p:cNvPr>
          <p:cNvSpPr txBox="1"/>
          <p:nvPr/>
        </p:nvSpPr>
        <p:spPr>
          <a:xfrm>
            <a:off x="8352187" y="740721"/>
            <a:ext cx="3734014" cy="63317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REŽIE: RIDLEY SCOTT</a:t>
            </a:r>
            <a:endParaRPr lang="en-US" sz="3600" b="1" dirty="0">
              <a:latin typeface="The Serif Hand Black"/>
              <a:ea typeface="+mj-ea"/>
              <a:cs typeface="+mj-cs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25A7222-D9D8-4CEA-BE4B-696C790257F8}"/>
              </a:ext>
            </a:extLst>
          </p:cNvPr>
          <p:cNvSpPr txBox="1"/>
          <p:nvPr/>
        </p:nvSpPr>
        <p:spPr>
          <a:xfrm>
            <a:off x="1451056" y="5053929"/>
            <a:ext cx="2440052" cy="105012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COMMODUS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The Serif Hand Black"/>
                <a:ea typeface="+mj-ea"/>
                <a:cs typeface="+mj-cs"/>
              </a:rPr>
              <a:t>JOAQUIN PHOENIX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D29A4E80-1B7F-4D92-A648-6D9F6C7F6874}"/>
              </a:ext>
            </a:extLst>
          </p:cNvPr>
          <p:cNvSpPr txBox="1"/>
          <p:nvPr/>
        </p:nvSpPr>
        <p:spPr>
          <a:xfrm>
            <a:off x="4628453" y="5585891"/>
            <a:ext cx="3417711" cy="105012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MAXIMUS DECIMUS MERIDIUS</a:t>
            </a:r>
            <a:endParaRPr lang="cs-CZ"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The Serif Hand Black"/>
                <a:ea typeface="+mj-ea"/>
                <a:cs typeface="+mj-cs"/>
              </a:rPr>
              <a:t>JOAQUIN PHOENIX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66E2BD9-700B-4B92-828E-0271A6DF2CD1}"/>
              </a:ext>
            </a:extLst>
          </p:cNvPr>
          <p:cNvSpPr txBox="1"/>
          <p:nvPr/>
        </p:nvSpPr>
        <p:spPr>
          <a:xfrm>
            <a:off x="8424075" y="5068306"/>
            <a:ext cx="2440052" cy="105012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atin typeface="+mj-lt"/>
                <a:ea typeface="+mj-ea"/>
                <a:cs typeface="+mj-cs"/>
              </a:rPr>
              <a:t>lucilla</a:t>
            </a:r>
            <a:endParaRPr lang="en-US" sz="3600" b="1" dirty="0"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atin typeface="The Serif Hand Black"/>
                <a:ea typeface="+mj-ea"/>
                <a:cs typeface="+mj-cs"/>
              </a:rPr>
              <a:t>connie</a:t>
            </a:r>
            <a:r>
              <a:rPr lang="en-US" sz="3600" b="1" dirty="0">
                <a:latin typeface="The Serif Hand Black"/>
                <a:ea typeface="+mj-ea"/>
                <a:cs typeface="+mj-cs"/>
              </a:rPr>
              <a:t> </a:t>
            </a:r>
            <a:r>
              <a:rPr lang="en-US" sz="3600" b="1" dirty="0" err="1">
                <a:latin typeface="The Serif Hand Black"/>
                <a:ea typeface="+mj-ea"/>
                <a:cs typeface="+mj-cs"/>
              </a:rPr>
              <a:t>nielsen</a:t>
            </a:r>
            <a:endParaRPr lang="en-US" sz="3600" b="1" dirty="0">
              <a:latin typeface="The Serif Hand Black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7272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DB90AC5-DED1-436E-A1B5-BE8A5C8F1A67}"/>
              </a:ext>
            </a:extLst>
          </p:cNvPr>
          <p:cNvSpPr txBox="1"/>
          <p:nvPr/>
        </p:nvSpPr>
        <p:spPr>
          <a:xfrm>
            <a:off x="554967" y="339306"/>
            <a:ext cx="5057954" cy="66787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b="1" dirty="0">
                <a:latin typeface="Daytona"/>
              </a:rPr>
              <a:t>Děj Filmu</a:t>
            </a:r>
            <a:endParaRPr lang="cs-CZ"/>
          </a:p>
          <a:p>
            <a:r>
              <a:rPr lang="cs-CZ" sz="2000" dirty="0">
                <a:latin typeface="Daytona"/>
              </a:rPr>
              <a:t>Hlavní postava Maximus </a:t>
            </a:r>
            <a:r>
              <a:rPr lang="cs-CZ" sz="2000" err="1">
                <a:latin typeface="Daytona"/>
              </a:rPr>
              <a:t>Decimus</a:t>
            </a:r>
            <a:r>
              <a:rPr lang="cs-CZ" sz="2000" dirty="0">
                <a:latin typeface="Daytona"/>
              </a:rPr>
              <a:t> je oddaný vojevůdce, který stojí pevně za svým císařem. Císař Markus Aurelius chce, aby se stal Maximus jeho následníkem místo jeho syna </a:t>
            </a:r>
            <a:r>
              <a:rPr lang="cs-CZ" sz="2000" err="1">
                <a:latin typeface="Daytona"/>
              </a:rPr>
              <a:t>Commoda</a:t>
            </a:r>
            <a:r>
              <a:rPr lang="cs-CZ" sz="2000" dirty="0">
                <a:latin typeface="Daytona"/>
              </a:rPr>
              <a:t>. Tomu se pochopitelně toto přání nelíbí, otce zardousí a vraždu zastírá přirozenou smrtí. Sám se jmenuje císařem. Maximus ho však odmítne následovat, za což je odsouzen k smrti. Vlastní popravu se mu podaří překazit, ale svou rodinu zachránit nestihne. Zdrcen nad smrtí svých nejbližších, upadne v bezvědomí. Najde ho pocestný a prodá ho do gladiátorského otroctví. Maximus je velice úspěšný a neporazitelný gladiátor. Svou identitu skrývá, protože jeho největším cílem je zabít Císaře - </a:t>
            </a:r>
            <a:r>
              <a:rPr lang="cs-CZ" sz="2000" dirty="0" err="1">
                <a:latin typeface="Daytona"/>
              </a:rPr>
              <a:t>Commoda</a:t>
            </a:r>
            <a:r>
              <a:rPr lang="cs-CZ" sz="2000" dirty="0">
                <a:latin typeface="Daytona"/>
              </a:rPr>
              <a:t>, aby pomstil svoji rodinu. Když ho však Císař odhalí, vyhlásí mu otevřený boj. Dále už se na film podívejte sami.</a:t>
            </a:r>
          </a:p>
          <a:p>
            <a:pPr algn="ctr"/>
            <a:endParaRPr lang="cs-CZ" sz="2000" b="1" dirty="0">
              <a:latin typeface="Daytona"/>
            </a:endParaRPr>
          </a:p>
        </p:txBody>
      </p:sp>
      <p:pic>
        <p:nvPicPr>
          <p:cNvPr id="3" name="Obrázek 3" descr="Obsah obrázku fotka, vsedě&#10;&#10;Popis vygenerovaný s velmi vysokou mírou spolehlivosti">
            <a:extLst>
              <a:ext uri="{FF2B5EF4-FFF2-40B4-BE49-F238E27FC236}">
                <a16:creationId xmlns:a16="http://schemas.microsoft.com/office/drawing/2014/main" id="{2E47737D-CE8D-423A-BC9C-CAFC99915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94740" y="1012468"/>
            <a:ext cx="4856671" cy="273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4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7DC2FC7-ACD1-47D8-8AFE-E85A7AD1F3F9}"/>
              </a:ext>
            </a:extLst>
          </p:cNvPr>
          <p:cNvSpPr txBox="1"/>
          <p:nvPr/>
        </p:nvSpPr>
        <p:spPr>
          <a:xfrm>
            <a:off x="281797" y="641230"/>
            <a:ext cx="5819954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b="1" dirty="0">
                <a:latin typeface="Daytona"/>
                <a:cs typeface="Arial"/>
              </a:rPr>
              <a:t>Proč film zhlédnout?</a:t>
            </a:r>
            <a:endParaRPr lang="cs-CZ"/>
          </a:p>
          <a:p>
            <a:r>
              <a:rPr lang="cs-CZ" sz="2800" dirty="0">
                <a:latin typeface="Daytona"/>
                <a:cs typeface="Arial"/>
              </a:rPr>
              <a:t>Mě se osobně film líbil, protože výstižně popisuje tehdejší dobu, je akční a zároveň se z něj dozvíte zajímavosti o fungování tehdejší společnosti. </a:t>
            </a:r>
          </a:p>
          <a:p>
            <a:pPr algn="ctr"/>
            <a:endParaRPr lang="cs-CZ" sz="2800" b="1" dirty="0">
              <a:latin typeface="Daytona"/>
              <a:cs typeface="Arial"/>
            </a:endParaRPr>
          </a:p>
        </p:txBody>
      </p:sp>
      <p:pic>
        <p:nvPicPr>
          <p:cNvPr id="3" name="Obrázek 3" descr="Obsah obrázku budova, exteriér, tráva, velké&#10;&#10;Popis vygenerovaný s velmi vysokou mírou spolehlivosti">
            <a:extLst>
              <a:ext uri="{FF2B5EF4-FFF2-40B4-BE49-F238E27FC236}">
                <a16:creationId xmlns:a16="http://schemas.microsoft.com/office/drawing/2014/main" id="{E125AED1-C2D1-443A-AD4E-094AF38C7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94740" y="595995"/>
            <a:ext cx="4727275" cy="276178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53F2D48-4808-49AD-ADBE-CFC1D7AB4656}"/>
              </a:ext>
            </a:extLst>
          </p:cNvPr>
          <p:cNvSpPr txBox="1"/>
          <p:nvPr/>
        </p:nvSpPr>
        <p:spPr>
          <a:xfrm>
            <a:off x="5428891" y="7470356"/>
            <a:ext cx="4583501" cy="60504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>
                <a:hlinkClick r:id="rId3"/>
              </a:rPr>
              <a:t>Tato fotka</a:t>
            </a:r>
            <a:r>
              <a:rPr lang="en-US"/>
              <a:t> od autora Neznámý autor s licencí </a:t>
            </a:r>
            <a:r>
              <a:rPr lang="en-US">
                <a:hlinkClick r:id="rId4"/>
              </a:rPr>
              <a:t>CC BY-SA</a:t>
            </a:r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1438CAD-0115-4BF3-9AFB-B6A72159711B}"/>
              </a:ext>
            </a:extLst>
          </p:cNvPr>
          <p:cNvSpPr txBox="1"/>
          <p:nvPr/>
        </p:nvSpPr>
        <p:spPr>
          <a:xfrm>
            <a:off x="396817" y="3243532"/>
            <a:ext cx="9213011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800" dirty="0">
                <a:latin typeface="Daytona"/>
                <a:cs typeface="Arial"/>
              </a:rPr>
              <a:t>. </a:t>
            </a:r>
            <a:endParaRPr lang="cs-CZ" dirty="0"/>
          </a:p>
          <a:p>
            <a:r>
              <a:rPr lang="cs-CZ" sz="2800" b="1" dirty="0">
                <a:latin typeface="Daytona"/>
                <a:cs typeface="Arial"/>
              </a:rPr>
              <a:t>Menší mínusy:</a:t>
            </a:r>
          </a:p>
          <a:p>
            <a:r>
              <a:rPr lang="cs-CZ" sz="2800" dirty="0">
                <a:latin typeface="Daytona"/>
                <a:cs typeface="Arial"/>
              </a:rPr>
              <a:t>Film je občas celkem drsný a krvavý (taková však byla doba), někdy se v něm mluví vulgárně.</a:t>
            </a:r>
          </a:p>
          <a:p>
            <a:endParaRPr lang="cs-CZ" sz="2800" dirty="0">
              <a:latin typeface="Daytona"/>
              <a:cs typeface="Arial"/>
            </a:endParaRPr>
          </a:p>
          <a:p>
            <a:r>
              <a:rPr lang="cs-CZ" sz="2800" dirty="0">
                <a:latin typeface="Daytona"/>
                <a:cs typeface="Arial"/>
              </a:rPr>
              <a:t>Moje hodnocení-97%</a:t>
            </a:r>
          </a:p>
          <a:p>
            <a:r>
              <a:rPr lang="cs-CZ" sz="2800" dirty="0">
                <a:latin typeface="Daytona"/>
                <a:cs typeface="Arial"/>
              </a:rPr>
              <a:t>Hodnocení csfd.cz-88%</a:t>
            </a:r>
          </a:p>
        </p:txBody>
      </p:sp>
    </p:spTree>
    <p:extLst>
      <p:ext uri="{BB962C8B-B14F-4D97-AF65-F5344CB8AC3E}">
        <p14:creationId xmlns:p14="http://schemas.microsoft.com/office/powerpoint/2010/main" val="145805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7DC2FC7-ACD1-47D8-8AFE-E85A7AD1F3F9}"/>
              </a:ext>
            </a:extLst>
          </p:cNvPr>
          <p:cNvSpPr txBox="1"/>
          <p:nvPr/>
        </p:nvSpPr>
        <p:spPr>
          <a:xfrm>
            <a:off x="468702" y="641230"/>
            <a:ext cx="4842295" cy="587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b="1" dirty="0">
                <a:latin typeface="Daytona"/>
                <a:cs typeface="Arial"/>
              </a:rPr>
              <a:t>Je film pouhá fikce?</a:t>
            </a:r>
            <a:endParaRPr lang="cs-CZ"/>
          </a:p>
          <a:p>
            <a:r>
              <a:rPr lang="cs-CZ" sz="2400" dirty="0">
                <a:latin typeface="Daytona"/>
                <a:cs typeface="Arial"/>
              </a:rPr>
              <a:t>Fikce je ve filmu minimum a určitě mu na kvalitě neubírá. Jsou to pouze malé odchylky od skutečnosti, co se dají odpustit</a:t>
            </a:r>
          </a:p>
          <a:p>
            <a:endParaRPr lang="cs-CZ" sz="2400" dirty="0">
              <a:latin typeface="Daytona"/>
              <a:cs typeface="Arial"/>
            </a:endParaRPr>
          </a:p>
          <a:p>
            <a:r>
              <a:rPr lang="cs-CZ" sz="2400" dirty="0">
                <a:latin typeface="Daytona"/>
                <a:cs typeface="Arial"/>
              </a:rPr>
              <a:t>Např. Marcus Aurelius nezemřel na zardoušení, ale na mor.</a:t>
            </a:r>
          </a:p>
          <a:p>
            <a:r>
              <a:rPr lang="cs-CZ" sz="2400" dirty="0">
                <a:latin typeface="Daytona"/>
                <a:cs typeface="Arial"/>
              </a:rPr>
              <a:t>Císař </a:t>
            </a:r>
            <a:r>
              <a:rPr lang="cs-CZ" sz="2400" dirty="0" err="1">
                <a:latin typeface="Daytona"/>
                <a:cs typeface="Arial"/>
              </a:rPr>
              <a:t>Commodus</a:t>
            </a:r>
            <a:r>
              <a:rPr lang="cs-CZ" sz="2400" dirty="0">
                <a:latin typeface="Daytona"/>
                <a:cs typeface="Arial"/>
              </a:rPr>
              <a:t> zemřel na uškrcení atletem </a:t>
            </a:r>
            <a:r>
              <a:rPr lang="cs-CZ" sz="2400" dirty="0" err="1">
                <a:latin typeface="Daytona"/>
                <a:cs typeface="Arial"/>
              </a:rPr>
              <a:t>Narcissem</a:t>
            </a:r>
            <a:r>
              <a:rPr lang="cs-CZ" sz="2400" dirty="0">
                <a:latin typeface="Daytona"/>
                <a:cs typeface="Arial"/>
              </a:rPr>
              <a:t>.</a:t>
            </a:r>
          </a:p>
          <a:p>
            <a:r>
              <a:rPr lang="cs-CZ" sz="2400" dirty="0">
                <a:latin typeface="Daytona"/>
                <a:cs typeface="Arial"/>
              </a:rPr>
              <a:t>Některé zbraně v gladiátorský zápasech by spolu nemohly soupeřit. </a:t>
            </a:r>
          </a:p>
          <a:p>
            <a:r>
              <a:rPr lang="cs-CZ" sz="2400" dirty="0">
                <a:latin typeface="Daytona"/>
                <a:cs typeface="Arial"/>
              </a:rPr>
              <a:t>Gladiátorské masky použité ve filmu byly až z pozdější doby</a:t>
            </a:r>
            <a:r>
              <a:rPr lang="cs-CZ" sz="3200" dirty="0">
                <a:latin typeface="Arial"/>
                <a:cs typeface="Arial"/>
              </a:rPr>
              <a:t>.</a:t>
            </a:r>
            <a:endParaRPr lang="cs-CZ" dirty="0"/>
          </a:p>
          <a:p>
            <a:endParaRPr lang="cs-CZ" sz="3200" dirty="0">
              <a:latin typeface="Arial"/>
              <a:cs typeface="Arial"/>
            </a:endParaRPr>
          </a:p>
        </p:txBody>
      </p:sp>
      <p:pic>
        <p:nvPicPr>
          <p:cNvPr id="3" name="Obrázek 3" descr="Obsah obrázku osoba, nošení, muž, brýle&#10;&#10;Popis vygenerovaný s velmi vysokou mírou spolehlivosti">
            <a:extLst>
              <a:ext uri="{FF2B5EF4-FFF2-40B4-BE49-F238E27FC236}">
                <a16:creationId xmlns:a16="http://schemas.microsoft.com/office/drawing/2014/main" id="{A9A9C66D-FC3C-4549-906B-2DEB0A5B8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07194" y="983725"/>
            <a:ext cx="4971688" cy="215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5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9C1EB00-F9AD-4AD6-9D11-F7524155988C}"/>
              </a:ext>
            </a:extLst>
          </p:cNvPr>
          <p:cNvSpPr txBox="1"/>
          <p:nvPr/>
        </p:nvSpPr>
        <p:spPr>
          <a:xfrm>
            <a:off x="598099" y="425570"/>
            <a:ext cx="11398368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4400" b="1" dirty="0">
                <a:latin typeface="Daytona"/>
                <a:cs typeface="Arial"/>
              </a:rPr>
              <a:t> ZDROJE</a:t>
            </a:r>
          </a:p>
          <a:p>
            <a:pPr algn="ctr"/>
            <a:endParaRPr lang="cs-CZ" sz="4400" b="1" dirty="0">
              <a:latin typeface="Daytona"/>
              <a:cs typeface="Arial"/>
            </a:endParaRPr>
          </a:p>
          <a:p>
            <a:pPr algn="ctr"/>
            <a:r>
              <a:rPr lang="cs-CZ" sz="3200" b="1" dirty="0">
                <a:latin typeface="Daytona"/>
                <a:cs typeface="Arial"/>
              </a:rPr>
              <a:t>Gladiátor (film) - Wikipedie</a:t>
            </a:r>
          </a:p>
          <a:p>
            <a:pPr algn="ctr"/>
            <a:r>
              <a:rPr lang="cs-CZ" sz="3200" b="1" dirty="0">
                <a:latin typeface="Daytona"/>
                <a:cs typeface="Arial"/>
              </a:rPr>
              <a:t>Gladiátor (2000)-Full </a:t>
            </a:r>
            <a:r>
              <a:rPr lang="cs-CZ" sz="3200" b="1" dirty="0" err="1">
                <a:latin typeface="Daytona"/>
                <a:cs typeface="Arial"/>
              </a:rPr>
              <a:t>Cast</a:t>
            </a:r>
            <a:r>
              <a:rPr lang="cs-CZ" sz="3200" b="1" dirty="0">
                <a:latin typeface="Daytona"/>
                <a:cs typeface="Arial"/>
              </a:rPr>
              <a:t>, </a:t>
            </a:r>
            <a:r>
              <a:rPr lang="cs-CZ" sz="3200" b="1" dirty="0" err="1">
                <a:latin typeface="Daytona"/>
                <a:cs typeface="Arial"/>
              </a:rPr>
              <a:t>Crew</a:t>
            </a:r>
            <a:r>
              <a:rPr lang="cs-CZ" sz="3200" b="1" dirty="0">
                <a:latin typeface="Daytona"/>
                <a:cs typeface="Arial"/>
              </a:rPr>
              <a:t> </a:t>
            </a:r>
          </a:p>
          <a:p>
            <a:pPr algn="ctr"/>
            <a:endParaRPr lang="cs-CZ" sz="3200" b="1" dirty="0">
              <a:latin typeface="Daytona"/>
              <a:cs typeface="Arial"/>
            </a:endParaRPr>
          </a:p>
          <a:p>
            <a:pPr algn="ctr"/>
            <a:endParaRPr lang="cs-CZ" sz="3200" b="1" dirty="0">
              <a:latin typeface="Daytona"/>
              <a:cs typeface="Arial"/>
            </a:endParaRPr>
          </a:p>
          <a:p>
            <a:pPr algn="ctr"/>
            <a:r>
              <a:rPr lang="cs-CZ" sz="3200" b="1" dirty="0">
                <a:latin typeface="Daytona"/>
                <a:cs typeface="Arial"/>
              </a:rPr>
              <a:t>URČITĚ SE NA FILM PODÍVEJTE I VY</a:t>
            </a:r>
          </a:p>
        </p:txBody>
      </p:sp>
      <p:pic>
        <p:nvPicPr>
          <p:cNvPr id="3" name="Grafický objekt 3" descr="Symbol zvednutého palce">
            <a:extLst>
              <a:ext uri="{FF2B5EF4-FFF2-40B4-BE49-F238E27FC236}">
                <a16:creationId xmlns:a16="http://schemas.microsoft.com/office/drawing/2014/main" id="{E9C59710-2CF9-43D0-A4C8-A58C60DDA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8120" y="4380782"/>
            <a:ext cx="1676400" cy="169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4231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244041"/>
      </a:dk2>
      <a:lt2>
        <a:srgbClr val="F0ECEC"/>
      </a:lt2>
      <a:accent1>
        <a:srgbClr val="82A8AB"/>
      </a:accent1>
      <a:accent2>
        <a:srgbClr val="7F9DBA"/>
      </a:accent2>
      <a:accent3>
        <a:srgbClr val="969BC6"/>
      </a:accent3>
      <a:accent4>
        <a:srgbClr val="927FBA"/>
      </a:accent4>
      <a:accent5>
        <a:srgbClr val="B792C4"/>
      </a:accent5>
      <a:accent6>
        <a:srgbClr val="BA7FB1"/>
      </a:accent6>
      <a:hlink>
        <a:srgbClr val="B27570"/>
      </a:hlink>
      <a:folHlink>
        <a:srgbClr val="878787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412F24"/>
      </a:dk2>
      <a:lt2>
        <a:srgbClr val="E8E4E2"/>
      </a:lt2>
      <a:accent1>
        <a:srgbClr val="7CA8B8"/>
      </a:accent1>
      <a:accent2>
        <a:srgbClr val="76ACA4"/>
      </a:accent2>
      <a:accent3>
        <a:srgbClr val="81AB93"/>
      </a:accent3>
      <a:accent4>
        <a:srgbClr val="76AD77"/>
      </a:accent4>
      <a:accent5>
        <a:srgbClr val="90A87F"/>
      </a:accent5>
      <a:accent6>
        <a:srgbClr val="9DA671"/>
      </a:accent6>
      <a:hlink>
        <a:srgbClr val="AA7562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Office PowerPoint</Application>
  <PresentationFormat>Širokoúhlá obrazovka</PresentationFormat>
  <Paragraphs>35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15" baseType="lpstr">
      <vt:lpstr>Arial</vt:lpstr>
      <vt:lpstr>Calibri Light</vt:lpstr>
      <vt:lpstr>Century Gothic</vt:lpstr>
      <vt:lpstr>Daytona</vt:lpstr>
      <vt:lpstr>Elephant</vt:lpstr>
      <vt:lpstr>The Hand</vt:lpstr>
      <vt:lpstr>The Serif Hand Black</vt:lpstr>
      <vt:lpstr>SketchyVTI</vt:lpstr>
      <vt:lpstr>BrushVTI</vt:lpstr>
      <vt:lpstr>FILM GLADIÁTOR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911</cp:revision>
  <dcterms:created xsi:type="dcterms:W3CDTF">2020-05-14T16:34:54Z</dcterms:created>
  <dcterms:modified xsi:type="dcterms:W3CDTF">2020-05-19T20:06:46Z</dcterms:modified>
</cp:coreProperties>
</file>