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elk%C3%A1_%C4%8D%C3%ADnsk%C3%A1_ze%C4%8F" TargetMode="External"/><Relationship Id="rId2" Type="http://schemas.openxmlformats.org/officeDocument/2006/relationships/hyperlink" Target="http://www.velkacinskazed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images/search?view=detailV2&amp;ccid=7GOFs1Ca&amp;id=2439DA12D954301E3FE1D0D57740462F44570326&amp;thid=OIP.7GOFs1CaxlFYNFijamIGQAEsDI&amp;mediaurl=https%3a%2f%2fobjevvychod.files.wordpress.com%2f2015%2f12%2fimg_1419.jpg%3fw%3d640%26h%3d427&amp;exph=427&amp;expw=640&amp;q=stavba+velk%c3%a9+%c4%8d%c3%adnsk%c3%a9+zdi&amp;simid=608024780282135783&amp;ck=0035A27716DC1AB8EEC6B9FD9747CAFB&amp;selectedIndex=95&amp;ajaxhist=0" TargetMode="External"/><Relationship Id="rId4" Type="http://schemas.openxmlformats.org/officeDocument/2006/relationships/hyperlink" Target="https://www.epochtimes.cz/2015021522680/Velka-cinska-zed-nejdulezitejsi-fakta-o-svetovem-stavebnim-unikatu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inky.cz/cestovani/exotika-a-amerika/clanek/osm-tisic-soch-a-kazda-je-jina-terakotova-armada-pry-ukryva-skryte-poselstvi-194537" TargetMode="External"/><Relationship Id="rId2" Type="http://schemas.openxmlformats.org/officeDocument/2006/relationships/hyperlink" Target="https://cs.wikipedia.org/wiki/Terakotov%C3%A1_arm%C3%A1da#/media/Soubor:Terracotta_army_5256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5A3DE-74B4-4F7C-974E-8EFAC6759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571" y="1098388"/>
            <a:ext cx="10155370" cy="3540724"/>
          </a:xfrm>
        </p:spPr>
        <p:txBody>
          <a:bodyPr/>
          <a:lstStyle/>
          <a:p>
            <a:r>
              <a:rPr lang="cs-CZ" dirty="0"/>
              <a:t>Velká čínská zeď a Terakotová armáda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CC87C9-1292-4C63-9272-C5C1C2032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Matouš král</a:t>
            </a:r>
          </a:p>
        </p:txBody>
      </p:sp>
    </p:spTree>
    <p:extLst>
      <p:ext uri="{BB962C8B-B14F-4D97-AF65-F5344CB8AC3E}">
        <p14:creationId xmlns:p14="http://schemas.microsoft.com/office/powerpoint/2010/main" val="14195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E5896B-92B6-43B7-83E2-376AAE3B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cs-CZ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6E4925-B0A0-4E49-AB86-C7D378F2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>
                <a:hlinkClick r:id="rId2"/>
              </a:rPr>
              <a:t>http://www.velkacinskazed.cz/</a:t>
            </a:r>
            <a:endParaRPr lang="cs-CZ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>
                <a:hlinkClick r:id="rId3"/>
              </a:rPr>
              <a:t>https://cs.wikipedia.org/wiki/Velk%C3%A1_%C4%8D%C3%ADnsk%C3%A1_ze%C4%8F</a:t>
            </a:r>
            <a:endParaRPr lang="cs-CZ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>
                <a:hlinkClick r:id="rId4"/>
              </a:rPr>
              <a:t>https://www.epochtimes.cz/2015021522680/Velka-cinska-zed-nejdulezitejsi-fakta-o-svetovem-stavebnim-unikatu.html</a:t>
            </a:r>
            <a:endParaRPr lang="cs-CZ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>
                <a:hlinkClick r:id="rId5"/>
              </a:rPr>
              <a:t>https://www.bing.com/images/search?view=detailV2&amp;ccid=7GOFs1Ca&amp;id=2439DA12D954301E3FE1D0D57740462F44570326&amp;thid=OIP.7GOFs1CaxlFYNFijamIGQAEsDI&amp;mediaurl=https%3a%2f%2fobjevvychod.files.wordpress.com%2f2015%2f12%2fimg_1419.jpg%3fw%3d640%26h%3d427&amp;exph=427&amp;expw=640&amp;q=stavba+velk%c3%a9+%c4%8d%c3%adnsk%c3%a9+zdi&amp;simid=608024780282135783&amp;ck=0035A27716DC1AB8EEC6B9FD9747CAFB&amp;selectedIndex=95&amp;ajaxhist=0</a:t>
            </a:r>
            <a:endParaRPr lang="cs-CZ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3B30E3-A27F-4AC6-BA13-2F6C48C7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DB2E0B-11CC-4E35-8370-7F40255C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r>
              <a:rPr lang="cs-CZ" sz="2400" dirty="0">
                <a:hlinkClick r:id="rId2"/>
              </a:rPr>
              <a:t>https://cs.wikipedia.org/wiki/Terakotov%C3%A1_arm%C3%A1da#/media/Soubor:Terracotta_army_5256.jpg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https://www.novinky.cz/cestovani/exotika-a-amerika/clanek/osm-tisic-soch-a-kazda-je-jina-terakotova-armada-pry-ukryva-skryte-poselstvi-194537</a:t>
            </a:r>
            <a:endParaRPr lang="cs-CZ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0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D641F-4261-44E0-A409-8C0B9F2E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 a účel zdi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6C81E-1913-45AB-BA2F-0DA0176D4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Starý systém opevnění v severní Číně.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Dnešní podoba byla vystavěna za dynastie Ming od konce 14. do začátku 17. století.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Měla chránit před nájezdy Mongolů a byla to i vstupní brána.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První Velká zeď byla postavena za vlády Prvního císaře (</a:t>
            </a:r>
            <a:r>
              <a:rPr lang="cs-CZ" dirty="0" err="1"/>
              <a:t>Čchin</a:t>
            </a:r>
            <a:r>
              <a:rPr lang="cs-CZ" dirty="0"/>
              <a:t> Š'-</a:t>
            </a:r>
            <a:r>
              <a:rPr lang="cs-CZ" dirty="0" err="1"/>
              <a:t>chuang</a:t>
            </a:r>
            <a:r>
              <a:rPr lang="cs-CZ" dirty="0"/>
              <a:t>-ti), zakladatele epizodické dynastie </a:t>
            </a:r>
            <a:r>
              <a:rPr lang="cs-CZ" dirty="0" err="1"/>
              <a:t>Čchin</a:t>
            </a:r>
            <a:r>
              <a:rPr lang="cs-CZ" dirty="0"/>
              <a:t> (</a:t>
            </a:r>
            <a:r>
              <a:rPr lang="cs-CZ" dirty="0" err="1"/>
              <a:t>Qin</a:t>
            </a:r>
            <a:r>
              <a:rPr lang="cs-CZ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 stavbě byly statisíce lidí především zajatci a trestanci.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Nebudovalo se z ničeho, ale spíše šlo o propojení existujících úseků postavených v 5. - 3. století př. n. 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 I následující dynastie budovaly obranné zdi na severu. </a:t>
            </a:r>
          </a:p>
        </p:txBody>
      </p:sp>
    </p:spTree>
    <p:extLst>
      <p:ext uri="{BB962C8B-B14F-4D97-AF65-F5344CB8AC3E}">
        <p14:creationId xmlns:p14="http://schemas.microsoft.com/office/powerpoint/2010/main" val="155648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2F0A6-94B9-41AD-8AFC-CC70B8B1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Konstrukce a vybavení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4958DC-5383-4CA7-A0F9-53DF279FD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Uvnitř zdi se nacházejí spojovací chodby a skladovací prostory.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Několik set metrů po sobě byly, věže ve ,kterých byly sklady.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 budováni zdi se do bednění nasypala hlína která se udusala a potom se bednění obestavělo.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Stavební materiál je rozmanitý v závislosti na místních zdrojích.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Zeď je dlouhá 8 850 km.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Výška je 5 až 8 metrů.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Šířka je 9 metru.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B0F6417-7843-46A5-997F-30387449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82796"/>
            <a:ext cx="3400425" cy="25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46DE2-65DC-4D0D-9FB1-F8304316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3649BB-30E2-4A50-9AE0-08BE5B5B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Při stavbě zemřelo asi 500 000 dělníku - Největší pohřebiště lidských dějin.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Označuje se za osmý div světa.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Dřív se myslelo že je vidět z měsíce.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i="1" dirty="0" err="1"/>
              <a:t>wan-li</a:t>
            </a:r>
            <a:r>
              <a:rPr lang="cs-CZ" i="1" dirty="0"/>
              <a:t> </a:t>
            </a:r>
            <a:r>
              <a:rPr lang="cs-CZ" i="1" dirty="0" err="1"/>
              <a:t>čchang-čcheng</a:t>
            </a:r>
            <a:r>
              <a:rPr lang="cs-CZ" i="1" dirty="0"/>
              <a:t> název v čínštině (deset tisíc mil dlouhá zeď) – nekonečná.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i="1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58AEFC-399B-46B3-8A81-005A596D1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4" y="4004623"/>
            <a:ext cx="4276726" cy="285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3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48D27-C20D-4B3C-B392-2B63CA16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cs-CZ" sz="4000"/>
              <a:t>Terakotová armáda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703649D4-0672-48CA-8A43-161ABDAD8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700" dirty="0"/>
              <a:t>Je druhý název pro Mauzoleum (hrobka) prvního císaře dynastie </a:t>
            </a:r>
            <a:r>
              <a:rPr lang="cs-CZ" sz="1700" dirty="0" err="1"/>
              <a:t>Čchin</a:t>
            </a:r>
            <a:r>
              <a:rPr lang="cs-CZ" sz="17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1700" dirty="0"/>
              <a:t>Je jedno z největších a nejbohatších mauzoleí.</a:t>
            </a:r>
          </a:p>
          <a:p>
            <a:pPr>
              <a:lnSpc>
                <a:spcPct val="100000"/>
              </a:lnSpc>
            </a:pPr>
            <a:r>
              <a:rPr lang="cs-CZ" sz="1700" dirty="0"/>
              <a:t>Leží poblíž čínského města Si-</a:t>
            </a:r>
            <a:r>
              <a:rPr lang="cs-CZ" sz="1700" dirty="0" err="1"/>
              <a:t>an</a:t>
            </a:r>
            <a:r>
              <a:rPr lang="cs-CZ" sz="17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1700" dirty="0"/>
              <a:t>Celková plocha areálu zabírá 56 km².</a:t>
            </a:r>
          </a:p>
          <a:p>
            <a:pPr>
              <a:lnSpc>
                <a:spcPct val="100000"/>
              </a:lnSpc>
            </a:pPr>
            <a:r>
              <a:rPr lang="cs-CZ" sz="1700" dirty="0"/>
              <a:t>Práce začaly v roce 246 př. n. l. </a:t>
            </a:r>
          </a:p>
          <a:p>
            <a:pPr>
              <a:lnSpc>
                <a:spcPct val="100000"/>
              </a:lnSpc>
            </a:pPr>
            <a:r>
              <a:rPr lang="cs-CZ" sz="1700" dirty="0"/>
              <a:t>Pracovalo na ní 700 000 dělníků.</a:t>
            </a:r>
          </a:p>
          <a:p>
            <a:pPr>
              <a:lnSpc>
                <a:spcPct val="100000"/>
              </a:lnSpc>
            </a:pPr>
            <a:endParaRPr lang="cs-CZ" sz="17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62E5491-634E-4D3D-BFB8-ABE445EA4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472" y="1193831"/>
            <a:ext cx="5995465" cy="449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F4628-BBEB-44DC-82FB-14304824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Terakotová armáda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31A930-D360-4484-AD3A-F02F5BA2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Císařova pohřební komora leží pod mohylou. </a:t>
            </a:r>
          </a:p>
          <a:p>
            <a:r>
              <a:rPr lang="cs-CZ" dirty="0"/>
              <a:t>Kolem mohyly leželo vnitřní a vnější město.</a:t>
            </a:r>
          </a:p>
          <a:p>
            <a:r>
              <a:rPr lang="cs-CZ" dirty="0"/>
              <a:t>Západně od císařovy mohyly bylo nalezeno 31 pohřebních jam.</a:t>
            </a:r>
          </a:p>
          <a:p>
            <a:r>
              <a:rPr lang="cs-CZ" dirty="0"/>
              <a:t>Další komora leží 350 metrů východně od hradeb.</a:t>
            </a:r>
          </a:p>
          <a:p>
            <a:r>
              <a:rPr lang="cs-CZ" dirty="0"/>
              <a:t>Hrobka byla objevena 29. března 1974 objevili ji rolníci.</a:t>
            </a:r>
          </a:p>
          <a:p>
            <a:r>
              <a:rPr lang="cs-CZ" dirty="0"/>
              <a:t>4 podzemní prostory leží asi 7 metrů pod zemí.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72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B2D57-2443-43FE-BA5C-D7448B68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hrobky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93ADBDB-CEB0-43BA-AD43-78963EC2B7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46" y="2286000"/>
            <a:ext cx="4419258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2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774EA-159C-4EE1-BC26-8FED49F7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Sochy v hrobce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8A7A6-BA81-49EF-99A5-54ED1752A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Soch jsou vyrobeny z hlíny.</a:t>
            </a:r>
          </a:p>
          <a:p>
            <a:r>
              <a:rPr lang="cs-CZ" dirty="0"/>
              <a:t>Výška sochy175–187 cm a hmotnost100–300 kg. </a:t>
            </a:r>
          </a:p>
          <a:p>
            <a:r>
              <a:rPr lang="cs-CZ" sz="2400" b="1" dirty="0"/>
              <a:t>Žádná socha není stejná !!!</a:t>
            </a:r>
          </a:p>
          <a:p>
            <a:r>
              <a:rPr lang="cs-CZ" dirty="0"/>
              <a:t>Sochy jsou vyrobeny po částech.</a:t>
            </a:r>
          </a:p>
          <a:p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40CFA60-A3DE-4575-BD54-D14A0E3F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157536"/>
            <a:ext cx="4933950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4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F9090-862F-4ADE-8DD8-641E604C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obrázky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FD03C5B-6CD9-4477-88FB-2A96B7D5F2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535">
            <a:off x="1223103" y="1573212"/>
            <a:ext cx="2985770" cy="223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7FAABF7-F4DC-462E-892B-2817D697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59343"/>
            <a:ext cx="299085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ee the source image">
            <a:extLst>
              <a:ext uri="{FF2B5EF4-FFF2-40B4-BE49-F238E27FC236}">
                <a16:creationId xmlns:a16="http://schemas.microsoft.com/office/drawing/2014/main" id="{346997E7-D475-4F6F-BC1D-A6361877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06" y="1790699"/>
            <a:ext cx="3859919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989526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595</Words>
  <Application>Microsoft Office PowerPoint</Application>
  <PresentationFormat>Širokoúhlá obrazovka</PresentationFormat>
  <Paragraphs>52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Impact</vt:lpstr>
      <vt:lpstr>Wingdings</vt:lpstr>
      <vt:lpstr>Odznáček</vt:lpstr>
      <vt:lpstr>Velká čínská zeď a Terakotová armáda</vt:lpstr>
      <vt:lpstr>Původ a účel zdi</vt:lpstr>
      <vt:lpstr>Konstrukce a vybavení</vt:lpstr>
      <vt:lpstr>Zajímavosti</vt:lpstr>
      <vt:lpstr>Terakotová armáda</vt:lpstr>
      <vt:lpstr>Terakotová armáda</vt:lpstr>
      <vt:lpstr>Plán hrobky</vt:lpstr>
      <vt:lpstr>Sochy v hrobce</vt:lpstr>
      <vt:lpstr>Další obrázky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Velká čínská zeď a Terakotová armáda</dc:title>
  <dc:creator>Matouš Král</dc:creator>
  <cp:lastModifiedBy>Dostálková</cp:lastModifiedBy>
  <cp:revision>3</cp:revision>
  <dcterms:created xsi:type="dcterms:W3CDTF">2020-06-10T15:11:37Z</dcterms:created>
  <dcterms:modified xsi:type="dcterms:W3CDTF">2020-06-22T22:04:16Z</dcterms:modified>
</cp:coreProperties>
</file>